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9" r:id="rId6"/>
    <p:sldId id="280" r:id="rId7"/>
    <p:sldId id="282" r:id="rId8"/>
    <p:sldId id="278" r:id="rId9"/>
    <p:sldId id="277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1"/>
    <p:restoredTop sz="94692"/>
  </p:normalViewPr>
  <p:slideViewPr>
    <p:cSldViewPr snapToGrid="0" snapToObjects="1">
      <p:cViewPr varScale="1">
        <p:scale>
          <a:sx n="141" d="100"/>
          <a:sy n="14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35DAF-F833-2A40-866A-2571A1976CD0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665BC-12E8-DB4C-A903-676E6610C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CCA3-2D89-DD4B-9841-D686DC1A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A5A0-B26A-544C-AE7D-13E3A18A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1CD3-585F-8D48-B26D-E75308AA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5A16-4BD8-5746-A34C-FC8A34B14B51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77EB-EBCA-714A-B1AB-4F221115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CB6E-6BBF-E443-8008-47AB93E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9E32F-512E-E144-85B1-B8B0294C0F9F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8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7862-7EF5-3447-8B35-8515C2D9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01134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7A12-D994-4348-82AC-280FE259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087"/>
            <a:ext cx="10515600" cy="136856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EC96-A7F4-7A4E-927B-BE6A8C1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EE2A-CCEE-5342-B06E-5AE5AB8CEDF6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CE12-62A7-3845-96C5-0054046B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7EEF-D72C-AD4B-BBC9-602E0623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BD057-48E5-5949-B56A-23C87A23F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212" y="768350"/>
            <a:ext cx="10532876" cy="31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6131-A9E8-804B-AD42-B0C0DD08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878E-5C88-F84E-8AD3-36ACFD75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61AA3-5B99-6D40-8B89-477901E50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92EAC-8FEC-3149-8E38-61D1E67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E4402-5578-064A-827D-CF8C5ABF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89F9-8EF1-D647-B4E6-5A211BF8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6C16CE-A6B8-3349-B750-D4DB03FB9C60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5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F8E65-EA50-3B46-8893-0B480ABB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F2B3-02EE-F34D-A80C-141092D8F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5776-75C6-DB4D-92E5-292C8CCC8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E50B-1D10-A044-9454-B58B889B963A}" type="datetime1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C0BC-04C2-A44C-B734-741F8D370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E6A7-33EE-5A4A-9005-FFE22FE7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85DB-D00B-674D-B38C-601CC979A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unstats.un.org/unsd/methodology/m49/overview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6BC3D-678F-5044-8ED9-35458CF1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21712"/>
            <a:ext cx="10515600" cy="3011349"/>
          </a:xfrm>
        </p:spPr>
        <p:txBody>
          <a:bodyPr/>
          <a:lstStyle/>
          <a:p>
            <a:r>
              <a:rPr lang="en-US" dirty="0"/>
              <a:t>Climate Change around the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6ED3-C8AB-8843-B84B-AF7E80CF5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33061"/>
            <a:ext cx="10515600" cy="1368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Alison Garrett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Unsolicited Report to the UN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12 November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2711A-E2A4-BC4B-99AB-5A0BA7B817D7}"/>
              </a:ext>
            </a:extLst>
          </p:cNvPr>
          <p:cNvSpPr txBox="1"/>
          <p:nvPr/>
        </p:nvSpPr>
        <p:spPr>
          <a:xfrm>
            <a:off x="8302027" y="3907500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created with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FFE7CA-40A0-7E4B-9A1F-F7AD222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D566-94E7-9A43-86BA-7D54C04D995F}" type="datetime1">
              <a:rPr lang="en-US" smtClean="0"/>
              <a:t>11/11/21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30A184-DED9-9C41-AF02-F721CEBE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088899-88A3-E345-AF5A-F7DDCEE0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2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2715B6-CC3C-DC43-933A-8B94F5B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UN Countries / Sub-Regions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2B585-101C-AF43-B998-248A72EF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3" y="1289415"/>
            <a:ext cx="1739900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AB06E-2F82-764F-8A78-1533B07E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21" y="1289415"/>
            <a:ext cx="1739900" cy="476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0F16F-7241-594D-A484-DDBFE855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45" y="1289415"/>
            <a:ext cx="1739900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177F4-F1D7-C54F-B36C-13B66A24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7" y="1289415"/>
            <a:ext cx="1739900" cy="476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27E23-B458-2747-A84F-0BC7190CB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369" y="1289415"/>
            <a:ext cx="17399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FCB55-CBEA-5C40-8618-62CA188BA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579" y="1289415"/>
            <a:ext cx="1739900" cy="1524000"/>
          </a:xfrm>
          <a:prstGeom prst="rect">
            <a:avLst/>
          </a:prstGeo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A9E274B-BFFB-5748-9685-ED914EC5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CEC9-F406-5644-92BE-8A9D710E0E70}" type="datetime1">
              <a:rPr lang="en-US" smtClean="0"/>
              <a:t>11/11/21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6BD4A2A-91AE-B540-98D7-A8485C8B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F4CA9E2-06DA-3C40-8107-D5614F3B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10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C11585-7CDB-B04E-A21A-5F2D824D9E85}"/>
              </a:ext>
            </a:extLst>
          </p:cNvPr>
          <p:cNvSpPr txBox="1"/>
          <p:nvPr/>
        </p:nvSpPr>
        <p:spPr>
          <a:xfrm>
            <a:off x="8610600" y="621785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Data from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 Countries / Sub-regions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663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64019-9E88-844C-8547-7E33BB79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2015 world leaders came together at the COP21 UN Climate Change Conference in Paris France</a:t>
            </a:r>
          </a:p>
          <a:p>
            <a:r>
              <a:rPr lang="en-US" dirty="0"/>
              <a:t>From this conference came the Paris Agreement, also known as the Paris Accord and Paris Climate Accord</a:t>
            </a:r>
          </a:p>
          <a:p>
            <a:r>
              <a:rPr lang="en-US" dirty="0"/>
              <a:t>196 parties signed on to set goals to minimize the rise in global temperature as well as emissions reductions</a:t>
            </a:r>
          </a:p>
          <a:p>
            <a:r>
              <a:rPr lang="en-US" dirty="0"/>
              <a:t>COP26, occurring in Glasgow Scotland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E101B9-01F4-614A-8646-3B692E4A2907}"/>
              </a:ext>
            </a:extLst>
          </p:cNvPr>
          <p:cNvSpPr txBox="1">
            <a:spLocks/>
          </p:cNvSpPr>
          <p:nvPr/>
        </p:nvSpPr>
        <p:spPr>
          <a:xfrm>
            <a:off x="838200" y="4519462"/>
            <a:ext cx="10515600" cy="1657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comes as expected results have not been </a:t>
            </a:r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achieved and commitments are wavering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D8541-83AE-AA43-BE9D-C71A4443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COP26 United Nations Climate Change Conference </a:t>
            </a:r>
          </a:p>
        </p:txBody>
      </p:sp>
      <p:pic>
        <p:nvPicPr>
          <p:cNvPr id="6" name="Picture 2" descr="An image of the logo for UN Climate Change Conference (COP26) at the SEC – Glasgow 2021">
            <a:hlinkClick r:id="rId2"/>
            <a:extLst>
              <a:ext uri="{FF2B5EF4-FFF2-40B4-BE49-F238E27FC236}">
                <a16:creationId xmlns:a16="http://schemas.microsoft.com/office/drawing/2014/main" id="{CF12FEA9-9A8B-0F4B-BA69-91F525F0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65" y="4181669"/>
            <a:ext cx="368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B1B9A3-B11F-874C-BDA2-3D643FF3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9723-D157-C241-A1A3-3FF52C6E8948}" type="datetime1">
              <a:rPr lang="en-US" smtClean="0"/>
              <a:t>11/11/21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5D0D58-29BE-5647-92B7-26E299A6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EA100-1A35-2A4B-A883-20823DA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F1B5F6C-F63B-A642-A196-CC74FD71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64" y="1825625"/>
            <a:ext cx="7101908" cy="39528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2D33B8-A1C9-ED49-87F3-90AF0BFED121}"/>
              </a:ext>
            </a:extLst>
          </p:cNvPr>
          <p:cNvSpPr txBox="1">
            <a:spLocks/>
          </p:cNvSpPr>
          <p:nvPr/>
        </p:nvSpPr>
        <p:spPr>
          <a:xfrm>
            <a:off x="1065904" y="5027367"/>
            <a:ext cx="5636109" cy="1545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issues by analyzing the worldwide COP26 news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6BBA-DEA1-5348-84C6-BEB4E2E8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World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25FC-F3FE-8F45-8DBE-9652CF402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61678" cy="4351338"/>
          </a:xfrm>
        </p:spPr>
        <p:txBody>
          <a:bodyPr>
            <a:normAutofit/>
          </a:bodyPr>
          <a:lstStyle/>
          <a:p>
            <a:r>
              <a:rPr lang="en-US" dirty="0"/>
              <a:t>The UN is interested in world opinions about this shared challenge</a:t>
            </a:r>
          </a:p>
          <a:p>
            <a:r>
              <a:rPr lang="en-US" dirty="0"/>
              <a:t>This report scopes the challenges in and commitment to resolving 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4F2A-E2C8-6E41-A9EC-33D370F337EE}"/>
              </a:ext>
            </a:extLst>
          </p:cNvPr>
          <p:cNvSpPr txBox="1"/>
          <p:nvPr/>
        </p:nvSpPr>
        <p:spPr>
          <a:xfrm>
            <a:off x="8384577" y="5661532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courtesy 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COP26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381C0-E072-EC43-849E-26B937D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B02-3EBB-7A44-B89F-8B4D32DADC32}" type="datetime1">
              <a:rPr lang="en-US" smtClean="0"/>
              <a:t>11/11/21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14FD6E-352F-CB4E-92C1-48298531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41F63-65B0-5B4D-AE4C-B5C2A48D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2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D6632-E194-ED46-B3A8-37C9C21A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77" y="1698883"/>
            <a:ext cx="5353723" cy="43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3DB2-FF9B-9C4B-ABCF-BF6F07C6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GDELT Project: Worldwide News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1F10-6174-E84B-893B-413456EE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57820"/>
            <a:ext cx="5181600" cy="4351338"/>
          </a:xfrm>
        </p:spPr>
        <p:txBody>
          <a:bodyPr/>
          <a:lstStyle/>
          <a:p>
            <a:r>
              <a:rPr lang="en-US" dirty="0"/>
              <a:t>173 Countries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98AD-A00B-CF45-B7F4-D611BAFC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7820"/>
            <a:ext cx="5181600" cy="4792401"/>
          </a:xfrm>
        </p:spPr>
        <p:txBody>
          <a:bodyPr/>
          <a:lstStyle/>
          <a:p>
            <a:r>
              <a:rPr lang="en-US" dirty="0"/>
              <a:t>55,243 News Headlines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5919D-F929-0341-A118-0B6570BE6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4" b="5455"/>
          <a:stretch/>
        </p:blipFill>
        <p:spPr>
          <a:xfrm>
            <a:off x="6172200" y="1698883"/>
            <a:ext cx="4934212" cy="4448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7D21F-41C0-3348-9B5E-C4A03DE87CA6}"/>
              </a:ext>
            </a:extLst>
          </p:cNvPr>
          <p:cNvSpPr txBox="1"/>
          <p:nvPr/>
        </p:nvSpPr>
        <p:spPr>
          <a:xfrm>
            <a:off x="7240288" y="6215876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Data from 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89BD613-E115-694D-8897-6602E2C3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D75D-962F-524D-87FC-D43FBC05A4EE}" type="datetime1">
              <a:rPr lang="en-US" smtClean="0"/>
              <a:t>11/11/21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3106825-BEC3-C748-A1B9-0FF4E210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5A423E-DDFA-7E47-BC9A-8FB3A7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E9C9-03B0-2845-A4D2-D5D5774B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 More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5448-3D13-8748-9E75-5D5CB91A2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Relatively consistent view on COP26 leading up to the conference and for week 1</a:t>
            </a:r>
          </a:p>
          <a:p>
            <a:r>
              <a:rPr lang="en-US" dirty="0"/>
              <a:t>Asia, Northern Africa trend more positive</a:t>
            </a:r>
          </a:p>
          <a:p>
            <a:r>
              <a:rPr lang="en-US" dirty="0"/>
              <a:t>Eastern Europe, Australia/New Zealand trend more negative</a:t>
            </a:r>
          </a:p>
          <a:p>
            <a:r>
              <a:rPr lang="en-US" dirty="0"/>
              <a:t>Point source exceptions for sensational news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D3BCF-BEE4-FB4B-ADF6-12DBF141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2E1C-0028-BE42-9CB8-073843184A9F}" type="datetime1">
              <a:rPr lang="en-US" smtClean="0"/>
              <a:t>11/11/21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DC8748-9060-B145-908C-24577C7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742F6-974E-9647-9765-D711FAC5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454FA-3506-0141-9130-0966A2F6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43" y="845344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8566A-16AD-FF4B-85BC-C26523105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"/>
          <a:stretch/>
        </p:blipFill>
        <p:spPr>
          <a:xfrm>
            <a:off x="5549774" y="617663"/>
            <a:ext cx="5880226" cy="5462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1C5F5-F3CB-4E43-A887-89E48E32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667A-5787-B145-86AB-5EDC02A14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11574" cy="4351338"/>
          </a:xfrm>
        </p:spPr>
        <p:txBody>
          <a:bodyPr/>
          <a:lstStyle/>
          <a:p>
            <a:r>
              <a:rPr lang="en-US" dirty="0"/>
              <a:t>Southeastern Asia positive on </a:t>
            </a:r>
            <a:r>
              <a:rPr lang="en-US" b="1" i="1" dirty="0"/>
              <a:t>Clean Energy</a:t>
            </a:r>
          </a:p>
          <a:p>
            <a:r>
              <a:rPr lang="en-US" dirty="0"/>
              <a:t>Easter Europe / Asia more negative on </a:t>
            </a:r>
            <a:r>
              <a:rPr lang="en-US" b="1" i="1" dirty="0"/>
              <a:t>Carbon Emissions</a:t>
            </a:r>
          </a:p>
          <a:p>
            <a:r>
              <a:rPr lang="en-US" dirty="0"/>
              <a:t>Favorable support for </a:t>
            </a:r>
            <a:r>
              <a:rPr lang="en-US" b="1" i="1" dirty="0"/>
              <a:t>Net Zero </a:t>
            </a:r>
            <a:r>
              <a:rPr lang="en-US" dirty="0"/>
              <a:t>topics</a:t>
            </a:r>
          </a:p>
          <a:p>
            <a:r>
              <a:rPr lang="en-US" dirty="0"/>
              <a:t>All around positive support for </a:t>
            </a:r>
            <a:r>
              <a:rPr lang="en-US" b="1" i="1" dirty="0"/>
              <a:t>Deforestation Pledge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FF4A-0CE5-E844-9D62-180C8A97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410C-145D-1841-B465-280E830B207C}" type="datetime1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4BEE-0F89-424E-B026-B9C16A41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6876B-B7D8-984A-AD43-277163D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D410-97F9-D842-871D-4ED95C13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F79504-E73A-A940-86F9-906D5E13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final, post-conference news articles</a:t>
            </a:r>
          </a:p>
          <a:p>
            <a:r>
              <a:rPr lang="en-US" dirty="0"/>
              <a:t>Improve translation</a:t>
            </a:r>
          </a:p>
          <a:p>
            <a:r>
              <a:rPr lang="en-US" dirty="0"/>
              <a:t>Consider clustering to identify deeper trends</a:t>
            </a:r>
          </a:p>
          <a:p>
            <a:r>
              <a:rPr lang="en-US" dirty="0"/>
              <a:t>Finalize report to support world outreach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AB384B-777A-AD4C-A30C-0C7B029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7A53-86A9-D246-9C2F-E2031EFB0ADA}" type="datetime1">
              <a:rPr lang="en-US" smtClean="0"/>
              <a:t>11/11/21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75A0C9-FEF0-FE4D-9E15-094C6CC1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B96B2-189B-7943-90C5-0FCAA6E4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9C0A-C3F9-774A-A9C0-0C38504E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B110-945E-224C-887B-71A8AA8B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9C29-1DB3-F74C-8771-284E584F22BA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8CBF-585D-9C4E-91E6-C2254E93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49922-BA61-3D45-86B2-A7D47E12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8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/ Tools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6D487D-8BF3-F843-90CB-3D407EAE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" b="5455"/>
          <a:stretch/>
        </p:blipFill>
        <p:spPr>
          <a:xfrm>
            <a:off x="10115642" y="3768843"/>
            <a:ext cx="1632132" cy="14713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C09B8A-EA28-3D4E-BCE1-386E315440D0}"/>
              </a:ext>
            </a:extLst>
          </p:cNvPr>
          <p:cNvGrpSpPr/>
          <p:nvPr/>
        </p:nvGrpSpPr>
        <p:grpSpPr>
          <a:xfrm>
            <a:off x="363534" y="1112895"/>
            <a:ext cx="10385021" cy="4702788"/>
            <a:chOff x="363534" y="1112895"/>
            <a:chExt cx="10385021" cy="4702788"/>
          </a:xfrm>
        </p:grpSpPr>
        <p:sp>
          <p:nvSpPr>
            <p:cNvPr id="22" name="Striped Right Arrow 21">
              <a:extLst>
                <a:ext uri="{FF2B5EF4-FFF2-40B4-BE49-F238E27FC236}">
                  <a16:creationId xmlns:a16="http://schemas.microsoft.com/office/drawing/2014/main" id="{3F4E571C-F51B-494E-891F-0E74B184B212}"/>
                </a:ext>
              </a:extLst>
            </p:cNvPr>
            <p:cNvSpPr/>
            <p:nvPr/>
          </p:nvSpPr>
          <p:spPr>
            <a:xfrm>
              <a:off x="2043942" y="1112895"/>
              <a:ext cx="8704613" cy="4702788"/>
            </a:xfrm>
            <a:prstGeom prst="stripedRightArrow">
              <a:avLst>
                <a:gd name="adj1" fmla="val 24623"/>
                <a:gd name="adj2" fmla="val 4722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9CBD8-B013-244C-BA3B-BFA1F4779A9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534" y="3144249"/>
              <a:ext cx="1371600" cy="640080"/>
            </a:xfrm>
            <a:prstGeom prst="rect">
              <a:avLst/>
            </a:prstGeom>
            <a:solidFill>
              <a:srgbClr val="5868B0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The GDELT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Project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C7B4E3-A119-D546-91DE-DC9EEF331C8D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42" y="3464289"/>
              <a:ext cx="8704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FA9E4-B698-0D45-959E-1FCCDDB9C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139" y="3513580"/>
              <a:ext cx="0" cy="914400"/>
            </a:xfrm>
            <a:prstGeom prst="straightConnector1">
              <a:avLst/>
            </a:prstGeom>
            <a:ln w="76200"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E376F4-F4EA-8F49-A4F8-64CE66B273F6}"/>
                </a:ext>
              </a:extLst>
            </p:cNvPr>
            <p:cNvCxnSpPr>
              <a:cxnSpLocks/>
            </p:cNvCxnSpPr>
            <p:nvPr/>
          </p:nvCxnSpPr>
          <p:spPr>
            <a:xfrm>
              <a:off x="6471850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C7910F-DAB6-E94C-96FA-F9FC76AEB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505" y="3513580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A20F08-51E8-A642-8086-156F29AC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871" y="3513580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13E3D8-4ABB-FE47-BC72-3D777E115980}"/>
                </a:ext>
              </a:extLst>
            </p:cNvPr>
            <p:cNvCxnSpPr>
              <a:cxnSpLocks/>
            </p:cNvCxnSpPr>
            <p:nvPr/>
          </p:nvCxnSpPr>
          <p:spPr>
            <a:xfrm>
              <a:off x="4884838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37FD09B-26CA-9F40-B4A0-AE674E2A336C}"/>
                </a:ext>
              </a:extLst>
            </p:cNvPr>
            <p:cNvCxnSpPr>
              <a:cxnSpLocks/>
            </p:cNvCxnSpPr>
            <p:nvPr/>
          </p:nvCxnSpPr>
          <p:spPr>
            <a:xfrm>
              <a:off x="3264584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9CDBD-3DA3-9B4D-BF38-E157B886073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94339" y="4374874"/>
              <a:ext cx="1371600" cy="640080"/>
            </a:xfrm>
            <a:prstGeom prst="rect">
              <a:avLst/>
            </a:prstGeom>
            <a:solidFill>
              <a:srgbClr val="5868B0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GDELT API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01A56-02EE-C145-B5D6-D29DE87F014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12026" y="1857895"/>
              <a:ext cx="13716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Beautiful Soup / Selenium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C49E35-8F53-924E-93EB-C1DE893D55A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86050" y="1857895"/>
              <a:ext cx="1371600" cy="6400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 err="1"/>
                <a:t>Textblob</a:t>
              </a:r>
              <a:endParaRPr lang="en-US" sz="1200" b="1" dirty="0"/>
            </a:p>
            <a:p>
              <a:pPr algn="ctr"/>
              <a:r>
                <a:rPr lang="en-US" sz="1200" b="1" dirty="0"/>
                <a:t>Sentiment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A6845-8479-ED4B-A7B9-8E954035D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99038" y="1857895"/>
              <a:ext cx="1371600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Excel Data Cleaning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A2B96-A323-9144-99C9-FECBD68033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97071" y="4374874"/>
              <a:ext cx="1371600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 err="1"/>
                <a:t>RegEx</a:t>
              </a:r>
              <a:endParaRPr lang="en-US" sz="1200" b="1" dirty="0"/>
            </a:p>
            <a:p>
              <a:pPr algn="ctr"/>
              <a:r>
                <a:rPr lang="en-US" sz="1200" b="1" dirty="0"/>
                <a:t>Cleaning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F81F9-7D27-D540-9573-F0C81F1BC7B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95705" y="4374874"/>
              <a:ext cx="13716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Google </a:t>
              </a:r>
            </a:p>
            <a:p>
              <a:pPr algn="ctr"/>
              <a:r>
                <a:rPr lang="en-US" sz="1200" b="1" dirty="0"/>
                <a:t>Translator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84A23E-36E2-A34A-AAC0-527C0E73CD54}"/>
                </a:ext>
              </a:extLst>
            </p:cNvPr>
            <p:cNvSpPr txBox="1"/>
            <p:nvPr/>
          </p:nvSpPr>
          <p:spPr>
            <a:xfrm>
              <a:off x="3301131" y="2491571"/>
              <a:ext cx="8864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Headline</a:t>
              </a:r>
            </a:p>
            <a:p>
              <a:r>
                <a:rPr lang="en-US" sz="1400" b="1" dirty="0"/>
                <a:t>Source</a:t>
              </a:r>
            </a:p>
            <a:p>
              <a:r>
                <a:rPr lang="en-US" sz="1400" b="1" dirty="0"/>
                <a:t>Country</a:t>
              </a:r>
            </a:p>
            <a:p>
              <a:r>
                <a:rPr lang="en-US" sz="1400" b="1" dirty="0"/>
                <a:t>Language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8F0B00-126C-C14D-8F0A-ADFE3246F3B4}"/>
                </a:ext>
              </a:extLst>
            </p:cNvPr>
            <p:cNvSpPr txBox="1"/>
            <p:nvPr/>
          </p:nvSpPr>
          <p:spPr>
            <a:xfrm>
              <a:off x="4914341" y="2500876"/>
              <a:ext cx="8595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Common</a:t>
              </a:r>
            </a:p>
            <a:p>
              <a:r>
                <a:rPr lang="en-US" sz="1400" b="1" dirty="0"/>
                <a:t>Terms</a:t>
              </a:r>
            </a:p>
            <a:p>
              <a:r>
                <a:rPr lang="en-US" sz="1400" b="1" dirty="0"/>
                <a:t>World</a:t>
              </a:r>
            </a:p>
            <a:p>
              <a:r>
                <a:rPr lang="en-US" sz="1400" b="1" dirty="0"/>
                <a:t>Leaders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A1E2E8-4C61-0E4D-A535-AF25C06C6E9D}"/>
                </a:ext>
              </a:extLst>
            </p:cNvPr>
            <p:cNvSpPr txBox="1"/>
            <p:nvPr/>
          </p:nvSpPr>
          <p:spPr>
            <a:xfrm>
              <a:off x="6564510" y="2905780"/>
              <a:ext cx="1058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Polarity</a:t>
              </a:r>
            </a:p>
            <a:p>
              <a:r>
                <a:rPr lang="en-US" sz="1400" b="1" dirty="0"/>
                <a:t>Subjectivity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01FC94-D470-5140-80A5-4B9EC221394F}"/>
                </a:ext>
              </a:extLst>
            </p:cNvPr>
            <p:cNvSpPr txBox="1"/>
            <p:nvPr/>
          </p:nvSpPr>
          <p:spPr>
            <a:xfrm>
              <a:off x="3082506" y="3521589"/>
              <a:ext cx="631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Select</a:t>
              </a:r>
            </a:p>
            <a:p>
              <a:r>
                <a:rPr lang="en-US" sz="1400" b="1" dirty="0"/>
                <a:t>News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13F074-AE18-CB44-A307-2C2B8E2FA990}"/>
                </a:ext>
              </a:extLst>
            </p:cNvPr>
            <p:cNvSpPr txBox="1"/>
            <p:nvPr/>
          </p:nvSpPr>
          <p:spPr>
            <a:xfrm>
              <a:off x="4619669" y="3693212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English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0E27E-296D-5F48-9ECF-F0CCD367D778}"/>
                </a:ext>
              </a:extLst>
            </p:cNvPr>
            <p:cNvSpPr txBox="1"/>
            <p:nvPr/>
          </p:nvSpPr>
          <p:spPr>
            <a:xfrm>
              <a:off x="6253007" y="3584659"/>
              <a:ext cx="10935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Punctuation</a:t>
              </a:r>
            </a:p>
            <a:p>
              <a:r>
                <a:rPr lang="en-US" sz="1400" b="1" dirty="0"/>
                <a:t>Lowercase</a:t>
              </a:r>
            </a:p>
            <a:p>
              <a:r>
                <a:rPr lang="en-US" sz="1400" b="1" dirty="0" err="1"/>
                <a:t>Stopwords</a:t>
              </a:r>
              <a:endParaRPr lang="en-US" sz="14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C4183B-54E9-C849-9E4D-96015FD3E9AB}"/>
                </a:ext>
              </a:extLst>
            </p:cNvPr>
            <p:cNvSpPr txBox="1"/>
            <p:nvPr/>
          </p:nvSpPr>
          <p:spPr>
            <a:xfrm>
              <a:off x="1744336" y="3094957"/>
              <a:ext cx="131606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Multi-language</a:t>
              </a:r>
            </a:p>
            <a:p>
              <a:r>
                <a:rPr lang="en-US" sz="1400" b="1" dirty="0"/>
                <a:t>News </a:t>
              </a:r>
            </a:p>
            <a:p>
              <a:r>
                <a:rPr lang="en-US" sz="1400" b="1" dirty="0"/>
                <a:t>Headlines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A85AC5B-6577-7D40-8A8A-199CEBF05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1441" y="3513580"/>
              <a:ext cx="2796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B089A6-1CEB-5841-9A59-878948E88D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8437" y="4374874"/>
              <a:ext cx="1371600" cy="640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</a:rPr>
                <a:t>TfidfVectorizer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673E2-C3CC-8C44-B3FB-427ECCAD7280}"/>
                </a:ext>
              </a:extLst>
            </p:cNvPr>
            <p:cNvSpPr txBox="1"/>
            <p:nvPr/>
          </p:nvSpPr>
          <p:spPr>
            <a:xfrm>
              <a:off x="7805023" y="3636449"/>
              <a:ext cx="9798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Tokens</a:t>
              </a:r>
            </a:p>
            <a:p>
              <a:r>
                <a:rPr lang="en-US" sz="1400" b="1" dirty="0"/>
                <a:t>No</a:t>
              </a:r>
            </a:p>
            <a:p>
              <a:r>
                <a:rPr lang="en-US" sz="1400" b="1" dirty="0" err="1"/>
                <a:t>Stopwords</a:t>
              </a:r>
              <a:endParaRPr lang="en-US" sz="1400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66C4B3-99CC-FD44-91A6-DD7A5740D118}"/>
                </a:ext>
              </a:extLst>
            </p:cNvPr>
            <p:cNvCxnSpPr>
              <a:cxnSpLocks/>
            </p:cNvCxnSpPr>
            <p:nvPr/>
          </p:nvCxnSpPr>
          <p:spPr>
            <a:xfrm>
              <a:off x="8046683" y="2501229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047B85-5AF1-1A4A-BFFB-8B81B875CEC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60883" y="1861149"/>
              <a:ext cx="1371600" cy="6400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NMF / </a:t>
              </a:r>
              <a:r>
                <a:rPr lang="en-US" sz="1200" b="1" dirty="0" err="1"/>
                <a:t>CorEx</a:t>
              </a:r>
              <a:endParaRPr lang="en-US" sz="1200" b="1" dirty="0"/>
            </a:p>
            <a:p>
              <a:pPr algn="ctr"/>
              <a:r>
                <a:rPr lang="en-US" sz="1200" b="1" dirty="0"/>
                <a:t>Models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3E1CAD-1E3E-2645-B3E8-CF51A6A18DDC}"/>
                </a:ext>
              </a:extLst>
            </p:cNvPr>
            <p:cNvSpPr txBox="1"/>
            <p:nvPr/>
          </p:nvSpPr>
          <p:spPr>
            <a:xfrm>
              <a:off x="8139343" y="2909034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Anchor </a:t>
              </a:r>
            </a:p>
            <a:p>
              <a:r>
                <a:rPr lang="en-US" sz="1400" b="1" dirty="0"/>
                <a:t>Topics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624C9DF7-EFBA-C240-B1EC-966747EF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2" y="658336"/>
            <a:ext cx="1643360" cy="1331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41DC0-5734-C942-8BEA-29F35F9FD1D2}"/>
              </a:ext>
            </a:extLst>
          </p:cNvPr>
          <p:cNvSpPr txBox="1"/>
          <p:nvPr/>
        </p:nvSpPr>
        <p:spPr>
          <a:xfrm>
            <a:off x="9359069" y="3122512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Tableau</a:t>
            </a:r>
          </a:p>
          <a:p>
            <a:r>
              <a:rPr lang="en-US" b="1" dirty="0"/>
              <a:t>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C7250-4AFB-8942-938D-AA19F3C9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DF-C171-744F-95BB-93385E290813}" type="datetime1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BE707-FA5B-E54B-86A9-FD4DD0E1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9F1EC-E719-134E-98F7-139BA6EA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9</a:t>
            </a:fld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505F43-A6D9-2F4A-8017-C2AFF5143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"/>
          <a:stretch/>
        </p:blipFill>
        <p:spPr>
          <a:xfrm>
            <a:off x="8956814" y="4664511"/>
            <a:ext cx="1437930" cy="13358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C2AEC9-0ED9-9346-A23D-D97DED4A6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004" y="1427952"/>
            <a:ext cx="1488295" cy="14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380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 Theme</vt:lpstr>
      <vt:lpstr>Climate Change around the World</vt:lpstr>
      <vt:lpstr>COP26 United Nations Climate Change Conference </vt:lpstr>
      <vt:lpstr>Understanding World Opinion</vt:lpstr>
      <vt:lpstr>The GDELT Project: Worldwide News Feed</vt:lpstr>
      <vt:lpstr>Headlines More Positive</vt:lpstr>
      <vt:lpstr>Regional Topics</vt:lpstr>
      <vt:lpstr>Next Steps</vt:lpstr>
      <vt:lpstr>Back up</vt:lpstr>
      <vt:lpstr>Algorithms / Tools</vt:lpstr>
      <vt:lpstr>UN Countries / Sub-Regions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28</cp:revision>
  <dcterms:created xsi:type="dcterms:W3CDTF">2021-11-11T21:27:51Z</dcterms:created>
  <dcterms:modified xsi:type="dcterms:W3CDTF">2021-11-11T23:39:21Z</dcterms:modified>
</cp:coreProperties>
</file>